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CBC5EA2-F182-B640-A1BC-20379677BBFD}" type="datetimeFigureOut">
              <a:rPr lang="en-US" smtClean="0"/>
              <a:pPr/>
              <a:t>3/14/10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F3AA4254-6826-E342-A916-F6EB6003C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Brain &amp; Cranial Nerves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&amp; Sensory  Areas of the Cerebral Cortex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Where are the motor, </a:t>
            </a:r>
            <a:br>
              <a:rPr lang="en-US" sz="3200" b="1" i="1" dirty="0" smtClean="0"/>
            </a:br>
            <a:r>
              <a:rPr lang="en-US" sz="3200" b="1" i="1" dirty="0" smtClean="0"/>
              <a:t>sensory, and association </a:t>
            </a:r>
            <a:br>
              <a:rPr lang="en-US" sz="3200" b="1" i="1" dirty="0" smtClean="0"/>
            </a:br>
            <a:r>
              <a:rPr lang="en-US" sz="3200" b="1" i="1" dirty="0" smtClean="0"/>
              <a:t>areas of the cerebral cortex, and what are their functions?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Central </a:t>
            </a:r>
            <a:r>
              <a:rPr lang="en-US" dirty="0" err="1" smtClean="0">
                <a:solidFill>
                  <a:schemeClr val="accent1"/>
                </a:solidFill>
              </a:rPr>
              <a:t>sulcus</a:t>
            </a:r>
            <a:r>
              <a:rPr lang="en-US" dirty="0" smtClean="0"/>
              <a:t> separates motor and sensory areas </a:t>
            </a:r>
          </a:p>
          <a:p>
            <a:endParaRPr lang="en-US" dirty="0"/>
          </a:p>
        </p:txBody>
      </p:sp>
      <p:pic>
        <p:nvPicPr>
          <p:cNvPr id="4" name="Picture 7" descr="1415aMotSensCereCor_L.jpg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t="18079" b="13885"/>
          <a:stretch>
            <a:fillRect/>
          </a:stretch>
        </p:blipFill>
        <p:spPr bwMode="auto">
          <a:xfrm>
            <a:off x="1088320" y="3124200"/>
            <a:ext cx="6310313" cy="3319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Precentral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gyrus</a:t>
            </a:r>
            <a:r>
              <a:rPr lang="en-US" sz="2400" dirty="0" smtClean="0"/>
              <a:t> of frontal lobe:</a:t>
            </a:r>
          </a:p>
          <a:p>
            <a:pPr lvl="1"/>
            <a:r>
              <a:rPr lang="en-US" sz="2400" dirty="0" smtClean="0"/>
              <a:t>directs voluntary movements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Primary motor cortex</a:t>
            </a:r>
            <a:r>
              <a:rPr lang="en-US" sz="2400" dirty="0" smtClean="0"/>
              <a:t>:	</a:t>
            </a:r>
          </a:p>
          <a:p>
            <a:pPr lvl="1"/>
            <a:r>
              <a:rPr lang="en-US" sz="2400" dirty="0" smtClean="0"/>
              <a:t>is the surface of </a:t>
            </a:r>
            <a:r>
              <a:rPr lang="en-US" sz="2400" dirty="0" err="1" smtClean="0"/>
              <a:t>precentral</a:t>
            </a:r>
            <a:r>
              <a:rPr lang="en-US" sz="2400" dirty="0" smtClean="0"/>
              <a:t> </a:t>
            </a:r>
            <a:r>
              <a:rPr lang="en-US" sz="2400" dirty="0" err="1" smtClean="0"/>
              <a:t>gyrus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Pyramidal cells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are neurons of primary motor cortex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Sensory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Postcentral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gyrus</a:t>
            </a:r>
            <a:r>
              <a:rPr lang="en-US" sz="2400" dirty="0" smtClean="0"/>
              <a:t> of parietal lobe:</a:t>
            </a:r>
          </a:p>
          <a:p>
            <a:pPr lvl="1"/>
            <a:r>
              <a:rPr lang="en-US" sz="2400" dirty="0" smtClean="0"/>
              <a:t>receives somatic sensory information (touch, pressure, pain, vibration, taste, and temperature)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Primary sensory cortex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endParaRPr lang="en-US" sz="2400" dirty="0" smtClean="0"/>
          </a:p>
          <a:p>
            <a:pPr lvl="1"/>
            <a:r>
              <a:rPr lang="en-US" sz="2400" dirty="0" smtClean="0"/>
              <a:t>surface of </a:t>
            </a:r>
            <a:r>
              <a:rPr lang="en-US" sz="2400" dirty="0" err="1" smtClean="0"/>
              <a:t>postcentral</a:t>
            </a:r>
            <a:r>
              <a:rPr lang="en-US" sz="2400" dirty="0" smtClean="0"/>
              <a:t> </a:t>
            </a:r>
            <a:r>
              <a:rPr lang="en-US" sz="2400" dirty="0" err="1" smtClean="0"/>
              <a:t>gyrus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Sensory Cortexes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Visual cortex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information from sight receptors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Auditory cortex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information from sound receptors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Olfactory cortex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information from odor receptors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Gustatory cortex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information from taste receptors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Sensory Association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1"/>
                </a:solidFill>
              </a:rPr>
              <a:t>Somatic sensory association area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interprets input to primary sensory cortex (</a:t>
            </a:r>
            <a:r>
              <a:rPr lang="en-US" sz="2400" i="1" dirty="0" smtClean="0"/>
              <a:t>e.g.,</a:t>
            </a:r>
            <a:r>
              <a:rPr lang="en-US" sz="2400" dirty="0" smtClean="0"/>
              <a:t> recognizes and responds to touch)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Visual association area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interprets activity in visual cortex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Auditory association area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monitors auditory cortex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Integrative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Speech center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is associated with general interpretive area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coordinates all vocalization functions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Prefrontal cortex</a:t>
            </a:r>
            <a:r>
              <a:rPr lang="en-US" sz="2400" dirty="0" smtClean="0"/>
              <a:t> of frontal lobe: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integrates information from sensory association areas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performs abstract intellectual activities (</a:t>
            </a:r>
            <a:r>
              <a:rPr lang="en-US" sz="2400" i="1" dirty="0" smtClean="0"/>
              <a:t>e.g.,</a:t>
            </a:r>
            <a:r>
              <a:rPr lang="en-US" sz="2400" dirty="0" smtClean="0"/>
              <a:t> predicting consequences of actions)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Hemispheric Lateralization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Functional differences between left and right hemispheres</a:t>
            </a:r>
          </a:p>
          <a:p>
            <a:r>
              <a:rPr lang="en-US" sz="2800" dirty="0" smtClean="0"/>
              <a:t>Each cerebral hemisphere performs certain functions not performed by the opposite hemisphere </a:t>
            </a:r>
          </a:p>
          <a:p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7" descr="1416HemisphLateral_L.jpg 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l="6941" t="8182" r="2823" b="10272"/>
          <a:stretch>
            <a:fillRect/>
          </a:stretch>
        </p:blipFill>
        <p:spPr bwMode="auto">
          <a:xfrm>
            <a:off x="684213" y="2094837"/>
            <a:ext cx="3843337" cy="449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Left Hemisphere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most people, left brain (</a:t>
            </a:r>
            <a:r>
              <a:rPr lang="en-US" sz="2800" dirty="0" smtClean="0">
                <a:solidFill>
                  <a:schemeClr val="accent1"/>
                </a:solidFill>
              </a:rPr>
              <a:t>dominant hemisphere</a:t>
            </a:r>
            <a:r>
              <a:rPr lang="en-US" sz="2800" dirty="0" smtClean="0"/>
              <a:t>) controls:</a:t>
            </a:r>
          </a:p>
          <a:p>
            <a:pPr lvl="1"/>
            <a:r>
              <a:rPr lang="en-US" sz="2800" dirty="0" smtClean="0"/>
              <a:t>reading, writing, and math</a:t>
            </a:r>
          </a:p>
          <a:p>
            <a:pPr lvl="1"/>
            <a:r>
              <a:rPr lang="en-US" sz="2800" dirty="0" smtClean="0"/>
              <a:t>decision-making</a:t>
            </a:r>
          </a:p>
          <a:p>
            <a:pPr lvl="1"/>
            <a:r>
              <a:rPr lang="en-US" sz="2800" dirty="0" smtClean="0"/>
              <a:t>speech and language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Hemisphere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Right cerebral hemisphere relates to:</a:t>
            </a:r>
          </a:p>
          <a:p>
            <a:pPr lvl="1"/>
            <a:r>
              <a:rPr lang="en-US" sz="2800" dirty="0" smtClean="0"/>
              <a:t>senses (touch, smell, sight, taste, feel)</a:t>
            </a:r>
          </a:p>
          <a:p>
            <a:pPr lvl="1"/>
            <a:r>
              <a:rPr lang="en-US" sz="2800" dirty="0" smtClean="0"/>
              <a:t>recognition (faces, voice inflections)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432" y="2286000"/>
            <a:ext cx="7391168" cy="3840163"/>
          </a:xfrm>
        </p:spPr>
        <p:txBody>
          <a:bodyPr>
            <a:noAutofit/>
          </a:bodyPr>
          <a:lstStyle/>
          <a:p>
            <a:r>
              <a:rPr lang="en-US" sz="3600" dirty="0" smtClean="0"/>
              <a:t>Ranges from 750 cc to 2100 cc</a:t>
            </a:r>
          </a:p>
          <a:p>
            <a:r>
              <a:rPr lang="en-US" sz="3600" dirty="0" smtClean="0"/>
              <a:t>Contains almost 98% of the body’s neural tissue</a:t>
            </a:r>
          </a:p>
          <a:p>
            <a:r>
              <a:rPr lang="en-US" sz="3600" dirty="0" smtClean="0"/>
              <a:t>Average weight about 1.4 kg (3 lb)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Second largest part of brain</a:t>
            </a:r>
          </a:p>
          <a:p>
            <a:r>
              <a:rPr lang="en-US" sz="2800" dirty="0" smtClean="0"/>
              <a:t>Coordinates repetitive body movements</a:t>
            </a:r>
          </a:p>
          <a:p>
            <a:r>
              <a:rPr lang="en-US" sz="2800" dirty="0" smtClean="0"/>
              <a:t>2 hemispheres</a:t>
            </a:r>
          </a:p>
          <a:p>
            <a:r>
              <a:rPr lang="en-US" sz="2800" dirty="0" smtClean="0"/>
              <a:t>Covered with </a:t>
            </a:r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cortex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autonomic processing center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7" descr="1407aCerebellum_L.jpg    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t="22244" b="18051"/>
          <a:stretch>
            <a:fillRect/>
          </a:stretch>
        </p:blipFill>
        <p:spPr bwMode="auto">
          <a:xfrm>
            <a:off x="654050" y="3222475"/>
            <a:ext cx="7100887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the Cerebellum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Times" charset="0"/>
              <a:buAutoNum type="arabicPeriod"/>
            </a:pPr>
            <a:r>
              <a:rPr lang="en-US" sz="2800" dirty="0" smtClean="0"/>
              <a:t>Adjusts postural muscles </a:t>
            </a:r>
          </a:p>
          <a:p>
            <a:pPr marL="609600" indent="-609600">
              <a:buFont typeface="Times" charset="0"/>
              <a:buAutoNum type="arabicPeriod"/>
            </a:pPr>
            <a:r>
              <a:rPr lang="en-US" sz="2800" dirty="0" smtClean="0"/>
              <a:t>Fine-tunes conscious and subconscious movements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of the Cerebellum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7" descr="1407bCerebellum_L.jpg    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t="16690" b="13885"/>
          <a:stretch>
            <a:fillRect/>
          </a:stretch>
        </p:blipFill>
        <p:spPr bwMode="auto">
          <a:xfrm>
            <a:off x="658813" y="2286000"/>
            <a:ext cx="7664450" cy="411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of the Cerebellum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Folia</a:t>
            </a:r>
            <a:r>
              <a:rPr lang="en-US" sz="2800" dirty="0" smtClean="0"/>
              <a:t>: </a:t>
            </a:r>
          </a:p>
          <a:p>
            <a:pPr lvl="1"/>
            <a:r>
              <a:rPr lang="en-US" sz="2800" dirty="0" smtClean="0"/>
              <a:t>surface of cerebellum</a:t>
            </a:r>
          </a:p>
          <a:p>
            <a:pPr lvl="1"/>
            <a:r>
              <a:rPr lang="en-US" sz="2800" dirty="0" smtClean="0"/>
              <a:t>highly folded neural cortex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Anterior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chemeClr val="accent1"/>
                </a:solidFill>
              </a:rPr>
              <a:t>posterior lobes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separated by </a:t>
            </a:r>
            <a:r>
              <a:rPr lang="en-US" sz="2800" dirty="0" smtClean="0">
                <a:solidFill>
                  <a:schemeClr val="accent1"/>
                </a:solidFill>
              </a:rPr>
              <a:t>primary fissure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of the Cerebellum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hemispheres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separated at midline by </a:t>
            </a:r>
            <a:r>
              <a:rPr lang="en-US" sz="2800" dirty="0" err="1" smtClean="0">
                <a:solidFill>
                  <a:schemeClr val="tx1"/>
                </a:solidFill>
              </a:rPr>
              <a:t>vermis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err="1" smtClean="0">
                <a:solidFill>
                  <a:schemeClr val="accent1"/>
                </a:solidFill>
              </a:rPr>
              <a:t>Vermis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narrow band of cortex </a:t>
            </a:r>
          </a:p>
          <a:p>
            <a:r>
              <a:rPr lang="en-US" sz="2800" dirty="0" err="1" smtClean="0">
                <a:solidFill>
                  <a:schemeClr val="accent1"/>
                </a:solidFill>
              </a:rPr>
              <a:t>Flocculonodular</a:t>
            </a:r>
            <a:r>
              <a:rPr lang="en-US" sz="2800" dirty="0" smtClean="0">
                <a:solidFill>
                  <a:schemeClr val="accent1"/>
                </a:solidFill>
              </a:rPr>
              <a:t> lobe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below fourth ventricle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Purkinje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Large, branched cells</a:t>
            </a:r>
          </a:p>
          <a:p>
            <a:r>
              <a:rPr lang="en-US" sz="2800" dirty="0" smtClean="0"/>
              <a:t>Found in </a:t>
            </a:r>
            <a:r>
              <a:rPr lang="en-US" sz="2800" dirty="0" err="1" smtClean="0"/>
              <a:t>cerebellar</a:t>
            </a:r>
            <a:r>
              <a:rPr lang="en-US" sz="2800" dirty="0" smtClean="0"/>
              <a:t> cortex</a:t>
            </a:r>
          </a:p>
          <a:p>
            <a:r>
              <a:rPr lang="en-US" sz="2800" dirty="0" smtClean="0"/>
              <a:t>Receive input from up to 200,000 synapses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Arbor vitae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Highly branched, internal white matter of cerebellum </a:t>
            </a:r>
          </a:p>
          <a:p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nuclei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embedded in arbor vitae </a:t>
            </a:r>
          </a:p>
          <a:p>
            <a:pPr lvl="1"/>
            <a:r>
              <a:rPr lang="en-US" sz="2800" dirty="0" smtClean="0"/>
              <a:t>relay information to </a:t>
            </a:r>
            <a:r>
              <a:rPr lang="en-US" sz="2800" dirty="0" smtClean="0">
                <a:solidFill>
                  <a:schemeClr val="accent1"/>
                </a:solidFill>
              </a:rPr>
              <a:t>Purkinje cells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Peduncles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Tracts link cerebellum with brain stem, cerebrum, and spinal cord: </a:t>
            </a:r>
          </a:p>
          <a:p>
            <a:pPr lvl="1"/>
            <a:r>
              <a:rPr lang="en-US" sz="2800" dirty="0" smtClean="0">
                <a:solidFill>
                  <a:schemeClr val="accent1"/>
                </a:solidFill>
              </a:rPr>
              <a:t>superior </a:t>
            </a:r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peduncles</a:t>
            </a:r>
          </a:p>
          <a:p>
            <a:pPr lvl="1"/>
            <a:r>
              <a:rPr lang="en-US" sz="2800" dirty="0" smtClean="0">
                <a:solidFill>
                  <a:schemeClr val="accent1"/>
                </a:solidFill>
              </a:rPr>
              <a:t>middle </a:t>
            </a:r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peduncles</a:t>
            </a:r>
          </a:p>
          <a:p>
            <a:pPr lvl="1"/>
            <a:r>
              <a:rPr lang="en-US" sz="2800" dirty="0" smtClean="0">
                <a:solidFill>
                  <a:schemeClr val="accent1"/>
                </a:solidFill>
              </a:rPr>
              <a:t>inferior </a:t>
            </a:r>
            <a:r>
              <a:rPr lang="en-US" sz="2800" dirty="0" err="1" smtClean="0">
                <a:solidFill>
                  <a:schemeClr val="accent1"/>
                </a:solidFill>
              </a:rPr>
              <a:t>cerebellar</a:t>
            </a:r>
            <a:r>
              <a:rPr lang="en-US" sz="2800" dirty="0" smtClean="0">
                <a:solidFill>
                  <a:schemeClr val="accent1"/>
                </a:solidFill>
              </a:rPr>
              <a:t> peduncles</a:t>
            </a:r>
            <a:r>
              <a:rPr lang="en-US" sz="28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Diencephalon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6688" y="2286000"/>
            <a:ext cx="3996912" cy="3840163"/>
          </a:xfrm>
        </p:spPr>
        <p:txBody>
          <a:bodyPr/>
          <a:lstStyle/>
          <a:p>
            <a:r>
              <a:rPr lang="en-US" dirty="0" smtClean="0"/>
              <a:t>Composed of</a:t>
            </a:r>
          </a:p>
          <a:p>
            <a:pPr lvl="1"/>
            <a:r>
              <a:rPr lang="en-US" dirty="0" err="1" smtClean="0"/>
              <a:t>Epithalmus</a:t>
            </a:r>
            <a:endParaRPr lang="en-US" dirty="0" smtClean="0"/>
          </a:p>
          <a:p>
            <a:pPr lvl="1"/>
            <a:r>
              <a:rPr lang="en-US" dirty="0" smtClean="0"/>
              <a:t>Hypothalamus</a:t>
            </a:r>
          </a:p>
          <a:p>
            <a:pPr lvl="1"/>
            <a:r>
              <a:rPr lang="en-US" dirty="0" smtClean="0"/>
              <a:t>thalamus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Picture 7" descr="1405aDiencBrainStem_L.jpg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l="11137" t="17796" r="6943" b="18890"/>
          <a:stretch>
            <a:fillRect/>
          </a:stretch>
        </p:blipFill>
        <p:spPr bwMode="auto">
          <a:xfrm>
            <a:off x="228600" y="2011363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Major Regions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Cerebrum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Cerebellum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Diencephalon</a:t>
            </a:r>
          </a:p>
          <a:p>
            <a:r>
              <a:rPr lang="en-US" sz="2800" dirty="0" err="1" smtClean="0">
                <a:solidFill>
                  <a:schemeClr val="accent1"/>
                </a:solidFill>
              </a:rPr>
              <a:t>Mesencephalon</a:t>
            </a:r>
            <a:endParaRPr lang="en-US" sz="2800" dirty="0" smtClean="0">
              <a:solidFill>
                <a:schemeClr val="accent1"/>
              </a:solidFill>
            </a:endParaRPr>
          </a:p>
          <a:p>
            <a:r>
              <a:rPr lang="en-US" sz="2800" dirty="0" smtClean="0">
                <a:solidFill>
                  <a:schemeClr val="accent1"/>
                </a:solidFill>
              </a:rPr>
              <a:t>Pons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Medulla oblongata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Thalmus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relay point for ascending sensory information </a:t>
            </a:r>
          </a:p>
          <a:p>
            <a:r>
              <a:rPr lang="en-US" dirty="0" smtClean="0"/>
              <a:t>Coordinates the activities of the cerebral cortex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Hypothalmus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Controls somatic motor activities subconsciously</a:t>
            </a:r>
          </a:p>
          <a:p>
            <a:pPr lvl="1"/>
            <a:r>
              <a:rPr lang="en-US" dirty="0" smtClean="0"/>
              <a:t>Rage, pleasure, pain, &amp; sexual arousal</a:t>
            </a:r>
          </a:p>
          <a:p>
            <a:r>
              <a:rPr lang="en-US" dirty="0" smtClean="0"/>
              <a:t>Controls autonomic function</a:t>
            </a:r>
          </a:p>
          <a:p>
            <a:pPr lvl="1"/>
            <a:r>
              <a:rPr lang="en-US" dirty="0" smtClean="0"/>
              <a:t>Regulate heart rate, blood pressure, respiration, &amp; digestive function</a:t>
            </a:r>
          </a:p>
          <a:p>
            <a:r>
              <a:rPr lang="en-US" dirty="0" smtClean="0"/>
              <a:t>Coordinates activities of the nervous and endocrine systems</a:t>
            </a:r>
          </a:p>
          <a:p>
            <a:pPr lvl="1"/>
            <a:r>
              <a:rPr lang="en-US" dirty="0" smtClean="0"/>
              <a:t>Inhibits or stimulates endocrine cells in the pituitary gland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Hypothalmus</a:t>
            </a:r>
            <a:r>
              <a:rPr lang="en-US" dirty="0" smtClean="0"/>
              <a:t>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Secrete 2 hormones</a:t>
            </a:r>
          </a:p>
          <a:p>
            <a:pPr lvl="1"/>
            <a:r>
              <a:rPr lang="en-US" dirty="0" err="1" smtClean="0"/>
              <a:t>Antidiuretic</a:t>
            </a:r>
            <a:r>
              <a:rPr lang="en-US" dirty="0" smtClean="0"/>
              <a:t> hormone – restricts water loss at the kidneys</a:t>
            </a:r>
          </a:p>
          <a:p>
            <a:pPr lvl="1"/>
            <a:r>
              <a:rPr lang="en-US" dirty="0" err="1" smtClean="0"/>
              <a:t>Oxytocin</a:t>
            </a:r>
            <a:r>
              <a:rPr lang="en-US" dirty="0" smtClean="0"/>
              <a:t> –stimulates smooth muscle contractions</a:t>
            </a:r>
          </a:p>
          <a:p>
            <a:pPr lvl="2"/>
            <a:r>
              <a:rPr lang="en-US" dirty="0" smtClean="0"/>
              <a:t>Uterus/mammary glands</a:t>
            </a:r>
          </a:p>
          <a:p>
            <a:pPr lvl="2"/>
            <a:r>
              <a:rPr lang="en-US" dirty="0" smtClean="0"/>
              <a:t>Prostrate gland</a:t>
            </a:r>
          </a:p>
          <a:p>
            <a:r>
              <a:rPr lang="en-US" dirty="0" smtClean="0"/>
              <a:t>Produce emotions  &amp; behavioral drives</a:t>
            </a:r>
          </a:p>
          <a:p>
            <a:pPr lvl="1"/>
            <a:r>
              <a:rPr lang="en-US" dirty="0" smtClean="0"/>
              <a:t>Feeding center, thirst center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Hypothalmus</a:t>
            </a:r>
            <a:r>
              <a:rPr lang="en-US" dirty="0" smtClean="0"/>
              <a:t>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Coordinate voluntary &amp; autonomic functions</a:t>
            </a:r>
          </a:p>
          <a:p>
            <a:pPr lvl="1"/>
            <a:r>
              <a:rPr lang="en-US" dirty="0" smtClean="0"/>
              <a:t>Think about a dangerous situation</a:t>
            </a:r>
          </a:p>
          <a:p>
            <a:pPr lvl="3"/>
            <a:r>
              <a:rPr lang="en-US" dirty="0" smtClean="0"/>
              <a:t>Heart rate increases, respiratory rate goes up</a:t>
            </a:r>
          </a:p>
          <a:p>
            <a:r>
              <a:rPr lang="en-US" dirty="0" smtClean="0"/>
              <a:t>Regulates body temperature</a:t>
            </a:r>
          </a:p>
          <a:p>
            <a:pPr lvl="1"/>
            <a:r>
              <a:rPr lang="en-US" dirty="0" smtClean="0"/>
              <a:t>If temp. falls instructions sent to medulla oblongata to </a:t>
            </a:r>
            <a:r>
              <a:rPr lang="en-US" dirty="0" err="1" smtClean="0"/>
              <a:t>dialate</a:t>
            </a:r>
            <a:r>
              <a:rPr lang="en-US" dirty="0" smtClean="0"/>
              <a:t> blood vessels</a:t>
            </a:r>
          </a:p>
          <a:p>
            <a:r>
              <a:rPr lang="en-US" dirty="0" smtClean="0"/>
              <a:t>Controls Circadian rhythms</a:t>
            </a:r>
          </a:p>
          <a:p>
            <a:pPr lvl="1"/>
            <a:r>
              <a:rPr lang="en-US" dirty="0" smtClean="0"/>
              <a:t>24 hour, day-night cycle</a:t>
            </a:r>
          </a:p>
          <a:p>
            <a:pPr lvl="2"/>
            <a:r>
              <a:rPr lang="en-US" dirty="0" smtClean="0"/>
              <a:t>Retina of </a:t>
            </a:r>
            <a:r>
              <a:rPr lang="en-US" smtClean="0"/>
              <a:t>the eye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Medulla Oblongata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Connects brain and spinal cord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36" y="2286000"/>
            <a:ext cx="7051964" cy="3840163"/>
          </a:xfrm>
        </p:spPr>
        <p:txBody>
          <a:bodyPr>
            <a:noAutofit/>
          </a:bodyPr>
          <a:lstStyle/>
          <a:p>
            <a:r>
              <a:rPr lang="en-US" sz="2800" dirty="0" smtClean="0"/>
              <a:t>Sensory &amp; motor nuclei for 4 cranial nerves</a:t>
            </a:r>
          </a:p>
          <a:p>
            <a:r>
              <a:rPr lang="en-US" sz="2800" dirty="0" smtClean="0"/>
              <a:t>Nuclei that help control respiration</a:t>
            </a:r>
          </a:p>
          <a:p>
            <a:r>
              <a:rPr lang="en-US" sz="2800" dirty="0" smtClean="0"/>
              <a:t>Nuclei &amp; tracts linking the cerebellum with the brain stem, cerebrum, and spinal cord</a:t>
            </a:r>
          </a:p>
          <a:p>
            <a:r>
              <a:rPr lang="en-US" sz="2800" dirty="0" smtClean="0"/>
              <a:t>Ascending, descending &amp; transverse tracts</a:t>
            </a:r>
            <a:endParaRPr lang="en-US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 – olfactory nerves</a:t>
            </a:r>
            <a:r>
              <a:rPr lang="en-US" sz="2800" dirty="0" smtClean="0"/>
              <a:t> – sensory </a:t>
            </a:r>
          </a:p>
          <a:p>
            <a:pPr lvl="1"/>
            <a:r>
              <a:rPr lang="en-US" sz="2600" dirty="0" smtClean="0"/>
              <a:t>Sense of smell</a:t>
            </a:r>
          </a:p>
          <a:p>
            <a:r>
              <a:rPr lang="en-US" sz="2800" dirty="0" smtClean="0"/>
              <a:t>II – optic nerves</a:t>
            </a:r>
            <a:r>
              <a:rPr lang="en-US" sz="2800" dirty="0" smtClean="0"/>
              <a:t> – sensory </a:t>
            </a:r>
          </a:p>
          <a:p>
            <a:pPr lvl="1"/>
            <a:r>
              <a:rPr lang="en-US" sz="2600" dirty="0" smtClean="0"/>
              <a:t>Visual information</a:t>
            </a:r>
          </a:p>
          <a:p>
            <a:r>
              <a:rPr lang="en-US" sz="2800" dirty="0" smtClean="0"/>
              <a:t>III – </a:t>
            </a:r>
            <a:r>
              <a:rPr lang="en-US" sz="2800" dirty="0" err="1" smtClean="0"/>
              <a:t>oculomotor</a:t>
            </a:r>
            <a:r>
              <a:rPr lang="en-US" sz="2800" dirty="0" smtClean="0"/>
              <a:t> – motor </a:t>
            </a:r>
          </a:p>
          <a:p>
            <a:pPr lvl="1"/>
            <a:r>
              <a:rPr lang="en-US" sz="2600" dirty="0" smtClean="0"/>
              <a:t>Motor eye movements</a:t>
            </a:r>
            <a:endParaRPr lang="en-US" sz="2600" dirty="0" smtClean="0"/>
          </a:p>
          <a:p>
            <a:r>
              <a:rPr lang="en-US" sz="2800" dirty="0" smtClean="0"/>
              <a:t>IV</a:t>
            </a:r>
            <a:r>
              <a:rPr lang="en-US" sz="2800" dirty="0" smtClean="0"/>
              <a:t> – </a:t>
            </a:r>
            <a:r>
              <a:rPr lang="en-US" sz="2800" dirty="0" err="1" smtClean="0"/>
              <a:t>Trochlear</a:t>
            </a:r>
            <a:r>
              <a:rPr lang="en-US" sz="2800" dirty="0" smtClean="0"/>
              <a:t> </a:t>
            </a:r>
            <a:r>
              <a:rPr lang="en-US" sz="2800" smtClean="0"/>
              <a:t>Nerves – motor </a:t>
            </a:r>
          </a:p>
          <a:p>
            <a:pPr lvl="1"/>
            <a:r>
              <a:rPr lang="en-US" sz="2600" dirty="0" smtClean="0"/>
              <a:t>Superior oblique muscle</a:t>
            </a:r>
            <a:endParaRPr lang="en-US" sz="2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V - Trigeminal Nerves - mixed, sensory </a:t>
            </a:r>
          </a:p>
          <a:p>
            <a:pPr lvl="1"/>
            <a:r>
              <a:rPr lang="en-US" sz="2200" dirty="0" smtClean="0"/>
              <a:t>M</a:t>
            </a:r>
            <a:r>
              <a:rPr lang="en-US" sz="2200" dirty="0" smtClean="0"/>
              <a:t>otor – jaw, mastication, eyelid, eyebrow, lips, gums. teeth, cheek</a:t>
            </a:r>
          </a:p>
          <a:p>
            <a:pPr lvl="1"/>
            <a:r>
              <a:rPr lang="en-US" sz="2200" dirty="0" smtClean="0"/>
              <a:t>Sensory – forehead, palate, nasal cavity</a:t>
            </a:r>
          </a:p>
          <a:p>
            <a:r>
              <a:rPr lang="en-US" sz="2400" dirty="0" smtClean="0"/>
              <a:t>VI - </a:t>
            </a:r>
            <a:r>
              <a:rPr lang="en-US" sz="2400" dirty="0" err="1" smtClean="0"/>
              <a:t>Abducen</a:t>
            </a:r>
            <a:r>
              <a:rPr lang="en-US" sz="2400" dirty="0" smtClean="0"/>
              <a:t> Nerves - motor</a:t>
            </a:r>
          </a:p>
          <a:p>
            <a:pPr lvl="1"/>
            <a:r>
              <a:rPr lang="en-US" sz="2200" dirty="0" smtClean="0"/>
              <a:t>Motor eye movement, lateral rectus</a:t>
            </a:r>
          </a:p>
          <a:p>
            <a:r>
              <a:rPr lang="en-US" sz="2400" dirty="0" smtClean="0"/>
              <a:t>VII - Facial – mixed</a:t>
            </a:r>
          </a:p>
          <a:p>
            <a:pPr lvl="1"/>
            <a:r>
              <a:rPr lang="en-US" sz="2200" dirty="0" smtClean="0"/>
              <a:t>Sensory – anterior 2/3 of tongue</a:t>
            </a:r>
          </a:p>
          <a:p>
            <a:pPr lvl="1"/>
            <a:r>
              <a:rPr lang="en-US" sz="2200" dirty="0" smtClean="0"/>
              <a:t>Motor – </a:t>
            </a:r>
            <a:r>
              <a:rPr lang="en-US" sz="2200" dirty="0" err="1" smtClean="0"/>
              <a:t>lacrimal</a:t>
            </a:r>
            <a:r>
              <a:rPr lang="en-US" sz="2200" dirty="0" smtClean="0"/>
              <a:t> gland, nasal mucous gland, </a:t>
            </a:r>
            <a:r>
              <a:rPr lang="en-US" sz="2200" dirty="0" err="1" smtClean="0"/>
              <a:t>submandibular</a:t>
            </a:r>
            <a:r>
              <a:rPr lang="en-US" sz="2200" dirty="0" smtClean="0"/>
              <a:t> &amp; sublingual salivary glands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VIII – </a:t>
            </a:r>
            <a:r>
              <a:rPr lang="en-US" sz="2400" dirty="0" err="1" smtClean="0"/>
              <a:t>Vestibulocochlear</a:t>
            </a:r>
            <a:r>
              <a:rPr lang="en-US" sz="2400" dirty="0" smtClean="0"/>
              <a:t> Nerves - sensory</a:t>
            </a:r>
          </a:p>
          <a:p>
            <a:pPr lvl="1"/>
            <a:r>
              <a:rPr lang="en-US" sz="2200" dirty="0" smtClean="0"/>
              <a:t>Special sensory – balance &amp; equilibrium, hearing</a:t>
            </a:r>
          </a:p>
          <a:p>
            <a:r>
              <a:rPr lang="en-US" sz="2400" dirty="0" smtClean="0"/>
              <a:t>IX – </a:t>
            </a:r>
            <a:r>
              <a:rPr lang="en-US" sz="2400" dirty="0" err="1" smtClean="0"/>
              <a:t>Glossopharyngeal</a:t>
            </a:r>
            <a:r>
              <a:rPr lang="en-US" sz="2400" dirty="0" smtClean="0"/>
              <a:t> – mixed</a:t>
            </a:r>
          </a:p>
          <a:p>
            <a:pPr lvl="1"/>
            <a:r>
              <a:rPr lang="en-US" sz="2200" dirty="0" smtClean="0"/>
              <a:t>Sensory – posterior 1/3 of tongue, part of the pharynx &amp; palate, carotid arteries</a:t>
            </a:r>
          </a:p>
          <a:p>
            <a:pPr lvl="1"/>
            <a:r>
              <a:rPr lang="en-US" sz="2200" dirty="0" smtClean="0"/>
              <a:t>Motor – pharyngeal muscles, parotid salivary gland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X – </a:t>
            </a:r>
            <a:r>
              <a:rPr lang="en-US" sz="2400" dirty="0" err="1" smtClean="0"/>
              <a:t>Vagus</a:t>
            </a:r>
            <a:r>
              <a:rPr lang="en-US" sz="2400" dirty="0" smtClean="0"/>
              <a:t> – mixed</a:t>
            </a:r>
          </a:p>
          <a:p>
            <a:pPr lvl="1"/>
            <a:r>
              <a:rPr lang="en-US" sz="2200" dirty="0" smtClean="0"/>
              <a:t>Sensory – pharynx, diaphragm, </a:t>
            </a:r>
          </a:p>
          <a:p>
            <a:pPr lvl="1"/>
            <a:r>
              <a:rPr lang="en-US" sz="2200" dirty="0" smtClean="0"/>
              <a:t>Motor – pharyngeal muscles, </a:t>
            </a:r>
            <a:r>
              <a:rPr lang="en-US" sz="2200" dirty="0" smtClean="0"/>
              <a:t>v</a:t>
            </a:r>
            <a:r>
              <a:rPr lang="en-US" sz="2200" dirty="0" smtClean="0"/>
              <a:t>isceral organs in thorax &amp; abdominal cavity</a:t>
            </a:r>
          </a:p>
          <a:p>
            <a:r>
              <a:rPr lang="en-US" sz="2400" dirty="0" smtClean="0"/>
              <a:t>XI – Accessory Nerves - motor</a:t>
            </a:r>
          </a:p>
          <a:p>
            <a:pPr lvl="1"/>
            <a:r>
              <a:rPr lang="en-US" sz="2200" dirty="0" smtClean="0"/>
              <a:t>Muscles of neck &amp; upper back</a:t>
            </a:r>
          </a:p>
          <a:p>
            <a:r>
              <a:rPr lang="en-US" sz="2400" dirty="0" smtClean="0"/>
              <a:t>XII – Hypoglossal Nerves – motor</a:t>
            </a:r>
          </a:p>
          <a:p>
            <a:pPr lvl="1"/>
            <a:r>
              <a:rPr lang="en-US" sz="2200" dirty="0" smtClean="0"/>
              <a:t>Tongue movement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9" descr="1401IntroBrainStruc_L.jpg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l="8160" t="9749" r="5992" b="8331"/>
          <a:stretch>
            <a:fillRect/>
          </a:stretch>
        </p:blipFill>
        <p:spPr bwMode="auto">
          <a:xfrm>
            <a:off x="1462970" y="2024063"/>
            <a:ext cx="5562600" cy="410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203" y="2286000"/>
            <a:ext cx="6708397" cy="3840163"/>
          </a:xfrm>
        </p:spPr>
        <p:txBody>
          <a:bodyPr/>
          <a:lstStyle/>
          <a:p>
            <a:r>
              <a:rPr lang="en-US" sz="2800" dirty="0" smtClean="0"/>
              <a:t>Largest part of brain</a:t>
            </a:r>
          </a:p>
          <a:p>
            <a:r>
              <a:rPr lang="en-US" sz="2800" dirty="0" smtClean="0"/>
              <a:t>Controls higher mental functions</a:t>
            </a:r>
          </a:p>
          <a:p>
            <a:r>
              <a:rPr lang="en-US" sz="2800" dirty="0" smtClean="0"/>
              <a:t>Divided into left and right </a:t>
            </a:r>
            <a:r>
              <a:rPr lang="en-US" sz="2800" dirty="0" smtClean="0">
                <a:solidFill>
                  <a:schemeClr val="accent1"/>
                </a:solidFill>
              </a:rPr>
              <a:t>cerebral hemispheres </a:t>
            </a:r>
          </a:p>
          <a:p>
            <a:r>
              <a:rPr lang="en-US" sz="2800" dirty="0" smtClean="0"/>
              <a:t>Surface layer of gray matter (</a:t>
            </a:r>
            <a:r>
              <a:rPr lang="en-US" sz="2800" dirty="0" smtClean="0">
                <a:solidFill>
                  <a:schemeClr val="accent1"/>
                </a:solidFill>
              </a:rPr>
              <a:t>neural cortex</a:t>
            </a:r>
            <a:r>
              <a:rPr lang="en-US" sz="2800" dirty="0" smtClean="0"/>
              <a:t>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Cerebral Cortex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7" descr="1412bBrainLatView_L.jpg                                        00201B48FAP7_JPEGS_ch12-18Labeled      BE4B5C3E:"/>
          <p:cNvPicPr>
            <a:picLocks noChangeAspect="1" noChangeArrowheads="1"/>
          </p:cNvPicPr>
          <p:nvPr/>
        </p:nvPicPr>
        <p:blipFill>
          <a:blip r:embed="rId2"/>
          <a:srcRect l="19965" t="22244" r="18869" b="16663"/>
          <a:stretch>
            <a:fillRect/>
          </a:stretch>
        </p:blipFill>
        <p:spPr bwMode="auto">
          <a:xfrm>
            <a:off x="1828800" y="1905000"/>
            <a:ext cx="5486400" cy="423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Functional Principles of the 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1. Each cerebral hemisphere receives sensory information from, and sends motor commands to, the opposite side of body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Functional Principles of the 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2. The 2 hemispheres have different functions although their structures are alike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Functional Principles of the 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3. Correspondence between a specific function and a specific region of cerebral cortex is not precise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715</TotalTime>
  <Words>988</Words>
  <Application>Microsoft Macintosh PowerPoint</Application>
  <PresentationFormat>On-screen Show (4:3)</PresentationFormat>
  <Paragraphs>185</Paragraphs>
  <Slides>39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Codex</vt:lpstr>
      <vt:lpstr>Brain &amp; Cranial Nerves</vt:lpstr>
      <vt:lpstr>The Brain</vt:lpstr>
      <vt:lpstr>6 Major Regions of the Brain</vt:lpstr>
      <vt:lpstr>The Brain</vt:lpstr>
      <vt:lpstr>Cerebrum</vt:lpstr>
      <vt:lpstr>Cerebral Cortex</vt:lpstr>
      <vt:lpstr>3 Functional Principles of the Cerebrum</vt:lpstr>
      <vt:lpstr>3 Functional Principles of the Cerebrum</vt:lpstr>
      <vt:lpstr>3 Functional Principles of the Cerebrum</vt:lpstr>
      <vt:lpstr>Motor &amp; Sensory  Areas of the Cerebral Cortex</vt:lpstr>
      <vt:lpstr>Slide 11</vt:lpstr>
      <vt:lpstr>Motor Areas</vt:lpstr>
      <vt:lpstr>Sensory Area</vt:lpstr>
      <vt:lpstr>Special Sensory Cortexes</vt:lpstr>
      <vt:lpstr>Sensory Association Areas</vt:lpstr>
      <vt:lpstr>Other Integrative Areas</vt:lpstr>
      <vt:lpstr>Hemispheric Lateralization</vt:lpstr>
      <vt:lpstr>The Left Hemisphere</vt:lpstr>
      <vt:lpstr>The Right Hemisphere</vt:lpstr>
      <vt:lpstr>Cerebellum</vt:lpstr>
      <vt:lpstr>The Cerebellum</vt:lpstr>
      <vt:lpstr>Functions of the Cerebellum</vt:lpstr>
      <vt:lpstr>Structures of the Cerebellum</vt:lpstr>
      <vt:lpstr>Structures of the Cerebellum</vt:lpstr>
      <vt:lpstr>Structures of the Cerebellum</vt:lpstr>
      <vt:lpstr>Purkinje Cells</vt:lpstr>
      <vt:lpstr>Arbor vitae</vt:lpstr>
      <vt:lpstr>The Peduncles</vt:lpstr>
      <vt:lpstr>Diencephalon</vt:lpstr>
      <vt:lpstr>The Thalmus</vt:lpstr>
      <vt:lpstr>Hypothalmus</vt:lpstr>
      <vt:lpstr>Hypothalmus cont. </vt:lpstr>
      <vt:lpstr>Hypothalmus cont. </vt:lpstr>
      <vt:lpstr>Medulla Oblongata</vt:lpstr>
      <vt:lpstr>The Pons</vt:lpstr>
      <vt:lpstr>Cranial Nerves</vt:lpstr>
      <vt:lpstr>Cranial Nerves</vt:lpstr>
      <vt:lpstr>Cranial Nerves</vt:lpstr>
      <vt:lpstr>Cranial Nerves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&amp; Cranial Nerves</dc:title>
  <dc:creator>Janet Pritchard</dc:creator>
  <cp:lastModifiedBy>Janet Pritchard</cp:lastModifiedBy>
  <cp:revision>14</cp:revision>
  <dcterms:created xsi:type="dcterms:W3CDTF">2010-03-14T12:06:14Z</dcterms:created>
  <dcterms:modified xsi:type="dcterms:W3CDTF">2010-03-14T12:58:31Z</dcterms:modified>
</cp:coreProperties>
</file>